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12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3.xml" ContentType="application/vnd.openxmlformats-officedocument.presentationml.slide+xml"/>
  <Override PartName="/ppt/slides/slide19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8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3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4.xml" ContentType="application/vnd.openxmlformats-officedocument.presentationml.notesSlide+xml"/>
  <Override PartName="/ppt/slideLayouts/slideLayout3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webextensions/webextension1.xml" ContentType="application/vnd.ms-office.webextension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328" r:id="rId2"/>
    <p:sldId id="258" r:id="rId3"/>
    <p:sldId id="268" r:id="rId4"/>
    <p:sldId id="259" r:id="rId5"/>
    <p:sldId id="260" r:id="rId6"/>
    <p:sldId id="261" r:id="rId7"/>
    <p:sldId id="263" r:id="rId8"/>
    <p:sldId id="264" r:id="rId9"/>
    <p:sldId id="265" r:id="rId10"/>
    <p:sldId id="330" r:id="rId11"/>
    <p:sldId id="331" r:id="rId12"/>
    <p:sldId id="267" r:id="rId13"/>
    <p:sldId id="333" r:id="rId14"/>
    <p:sldId id="334" r:id="rId15"/>
    <p:sldId id="335" r:id="rId16"/>
    <p:sldId id="337" r:id="rId17"/>
    <p:sldId id="338" r:id="rId18"/>
    <p:sldId id="339" r:id="rId19"/>
    <p:sldId id="340" r:id="rId20"/>
    <p:sldId id="275" r:id="rId21"/>
    <p:sldId id="329" r:id="rId22"/>
    <p:sldId id="27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179"/>
    <p:restoredTop sz="94631"/>
  </p:normalViewPr>
  <p:slideViewPr>
    <p:cSldViewPr snapToGrid="0" snapToObjects="1">
      <p:cViewPr varScale="1">
        <p:scale>
          <a:sx n="65" d="100"/>
          <a:sy n="65" d="100"/>
        </p:scale>
        <p:origin x="216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397C8D-2B28-024C-841C-52B82A383047}" type="datetimeFigureOut">
              <a:rPr lang="en-US" smtClean="0"/>
              <a:t>1/9/20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47F470-B6B6-9740-B735-F06386C92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71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Gv1aDEFlXq8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8D1B012-3D2C-A84F-B51B-BF6E190111FC}" type="slidenum">
              <a:rPr lang="en-US" sz="1200"/>
              <a:pPr/>
              <a:t>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00646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baseline="0" dirty="0"/>
          </a:p>
          <a:p>
            <a:endParaRPr lang="en-US" altLang="en-US" baseline="0" dirty="0"/>
          </a:p>
          <a:p>
            <a:endParaRPr lang="en-US" altLang="en-US" baseline="0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8D1B012-3D2C-A84F-B51B-BF6E190111FC}" type="slidenum">
              <a:rPr lang="en-US" sz="1200"/>
              <a:pPr/>
              <a:t>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94834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watch a video for a better understanding of how not to be #Awkward.</a:t>
            </a:r>
          </a:p>
          <a:p>
            <a:endParaRPr lang="en-US" baseline="0" dirty="0"/>
          </a:p>
          <a:p>
            <a:r>
              <a:rPr lang="en-US" baseline="0" dirty="0"/>
              <a:t> </a:t>
            </a:r>
            <a:r>
              <a:rPr lang="en-US" dirty="0">
                <a:hlinkClick r:id="rId3"/>
              </a:rPr>
              <a:t>https://youtu.be/Gv1aDEFlXq8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05AD9-BC17-704C-ABF5-47E81795F58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724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baseline="0" dirty="0"/>
          </a:p>
          <a:p>
            <a:endParaRPr lang="en-US" altLang="en-US" baseline="0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8D1B012-3D2C-A84F-B51B-BF6E190111FC}" type="slidenum">
              <a:rPr lang="en-US" sz="1200"/>
              <a:pPr/>
              <a:t>21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951934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2709F-EDB7-0743-BB48-286C1FF8B753}" type="datetimeFigureOut">
              <a:rPr lang="en-US" smtClean="0"/>
              <a:t>1/9/20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C2103-4F87-C649-BA4A-F59FFA543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660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2709F-EDB7-0743-BB48-286C1FF8B753}" type="datetimeFigureOut">
              <a:rPr lang="en-US" smtClean="0"/>
              <a:t>1/9/20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C2103-4F87-C649-BA4A-F59FFA543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386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2709F-EDB7-0743-BB48-286C1FF8B753}" type="datetimeFigureOut">
              <a:rPr lang="en-US" smtClean="0"/>
              <a:t>1/9/20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C2103-4F87-C649-BA4A-F59FFA543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446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2709F-EDB7-0743-BB48-286C1FF8B753}" type="datetimeFigureOut">
              <a:rPr lang="en-US" smtClean="0"/>
              <a:t>1/9/20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C2103-4F87-C649-BA4A-F59FFA543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20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2709F-EDB7-0743-BB48-286C1FF8B753}" type="datetimeFigureOut">
              <a:rPr lang="en-US" smtClean="0"/>
              <a:t>1/9/20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C2103-4F87-C649-BA4A-F59FFA543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63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2709F-EDB7-0743-BB48-286C1FF8B753}" type="datetimeFigureOut">
              <a:rPr lang="en-US" smtClean="0"/>
              <a:t>1/9/20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C2103-4F87-C649-BA4A-F59FFA543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45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2709F-EDB7-0743-BB48-286C1FF8B753}" type="datetimeFigureOut">
              <a:rPr lang="en-US" smtClean="0"/>
              <a:t>1/9/20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C2103-4F87-C649-BA4A-F59FFA543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54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2709F-EDB7-0743-BB48-286C1FF8B753}" type="datetimeFigureOut">
              <a:rPr lang="en-US" smtClean="0"/>
              <a:t>1/9/20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C2103-4F87-C649-BA4A-F59FFA543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318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2709F-EDB7-0743-BB48-286C1FF8B753}" type="datetimeFigureOut">
              <a:rPr lang="en-US" smtClean="0"/>
              <a:t>1/9/20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C2103-4F87-C649-BA4A-F59FFA543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77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2709F-EDB7-0743-BB48-286C1FF8B753}" type="datetimeFigureOut">
              <a:rPr lang="en-US" smtClean="0"/>
              <a:t>1/9/20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C2103-4F87-C649-BA4A-F59FFA543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9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2709F-EDB7-0743-BB48-286C1FF8B753}" type="datetimeFigureOut">
              <a:rPr lang="en-US" smtClean="0"/>
              <a:t>1/9/20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C2103-4F87-C649-BA4A-F59FFA543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68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52709F-EDB7-0743-BB48-286C1FF8B753}" type="datetimeFigureOut">
              <a:rPr lang="en-US" smtClean="0"/>
              <a:t>1/9/20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C2103-4F87-C649-BA4A-F59FFA543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68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zach.arter@nebraska.gov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hyperlink" Target="http://www.vr.nebraska.gov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itedspinal.org/pdf/DisabilityEtiquette.pdf" TargetMode="External"/><Relationship Id="rId2" Type="http://schemas.openxmlformats.org/officeDocument/2006/relationships/hyperlink" Target="https://askjan.org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4" descr="VR_Only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435" y="4415340"/>
            <a:ext cx="3066405" cy="2276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 bwMode="auto">
          <a:xfrm>
            <a:off x="-314325" y="1620186"/>
            <a:ext cx="12192000" cy="2836577"/>
          </a:xfrm>
          <a:prstGeom prst="rect">
            <a:avLst/>
          </a:prstGeom>
          <a:noFill/>
          <a:ln>
            <a:noFill/>
          </a:ln>
          <a:effectLst>
            <a:glow rad="203200">
              <a:schemeClr val="accent1">
                <a:alpha val="40000"/>
              </a:schemeClr>
            </a:glow>
            <a:reflection endPos="0" dist="50800" dir="5400000" sy="-100000" algn="bl" rotWithShape="0"/>
          </a:effectLst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6000" kern="0" dirty="0">
                <a:ln w="0"/>
                <a:gradFill>
                  <a:gsLst>
                    <a:gs pos="0">
                      <a:srgbClr val="4F8ABE"/>
                    </a:gs>
                    <a:gs pos="73000">
                      <a:srgbClr val="4F8ABE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0" endPos="36000" dir="5400000" sy="-9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Disability Etiquette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0ED4E6-5FF2-F145-A764-3FDB99F7846C}"/>
              </a:ext>
            </a:extLst>
          </p:cNvPr>
          <p:cNvSpPr txBox="1"/>
          <p:nvPr/>
        </p:nvSpPr>
        <p:spPr>
          <a:xfrm>
            <a:off x="198783" y="6322814"/>
            <a:ext cx="2282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Version: October 2019</a:t>
            </a:r>
          </a:p>
        </p:txBody>
      </p:sp>
    </p:spTree>
    <p:extLst>
      <p:ext uri="{BB962C8B-B14F-4D97-AF65-F5344CB8AC3E}">
        <p14:creationId xmlns:p14="http://schemas.microsoft.com/office/powerpoint/2010/main" val="3545717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0"/>
                <a:gradFill>
                  <a:gsLst>
                    <a:gs pos="0">
                      <a:srgbClr val="4F8ABE"/>
                    </a:gs>
                    <a:gs pos="73000">
                      <a:srgbClr val="4F8ABE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0" endPos="36000" dir="5400000" sy="-9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 People with Speech Disabilities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the person your full attention</a:t>
            </a:r>
          </a:p>
          <a:p>
            <a:r>
              <a:rPr lang="en-US" dirty="0"/>
              <a:t>Don’t interrupt or finish sentences</a:t>
            </a:r>
          </a:p>
          <a:p>
            <a:r>
              <a:rPr lang="en-US" dirty="0"/>
              <a:t>If you don’t understand, it’s OK to ask for repetition</a:t>
            </a:r>
          </a:p>
          <a:p>
            <a:r>
              <a:rPr lang="en-US" dirty="0"/>
              <a:t>If you’re not sure you understand, repeat for verification</a:t>
            </a:r>
          </a:p>
          <a:p>
            <a:r>
              <a:rPr lang="en-US" dirty="0"/>
              <a:t>If you still don’t understand, it’s OK to ask a person to write it down , or you can suggest other options</a:t>
            </a:r>
          </a:p>
          <a:p>
            <a:r>
              <a:rPr lang="en-US" dirty="0"/>
              <a:t>A quiet environment can be helpful</a:t>
            </a:r>
          </a:p>
        </p:txBody>
      </p:sp>
    </p:spTree>
    <p:extLst>
      <p:ext uri="{BB962C8B-B14F-4D97-AF65-F5344CB8AC3E}">
        <p14:creationId xmlns:p14="http://schemas.microsoft.com/office/powerpoint/2010/main" val="157683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n w="0"/>
                <a:gradFill>
                  <a:gsLst>
                    <a:gs pos="0">
                      <a:srgbClr val="4F8ABE"/>
                    </a:gs>
                    <a:gs pos="73000">
                      <a:srgbClr val="4F8ABE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0" endPos="36000" dir="5400000" sy="-9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 Hidden Disabilities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dirty="0"/>
              <a:t>Not all disabilities are apparent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366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0981" y="1606589"/>
            <a:ext cx="6687937" cy="4351338"/>
          </a:xfrm>
        </p:spPr>
        <p:txBody>
          <a:bodyPr>
            <a:normAutofit/>
          </a:bodyPr>
          <a:lstStyle/>
          <a:p>
            <a:r>
              <a:rPr lang="en-US" dirty="0"/>
              <a:t>Many different kinds of Mental Illness</a:t>
            </a:r>
          </a:p>
          <a:p>
            <a:pPr lvl="1"/>
            <a:r>
              <a:rPr lang="en-US" sz="2400" dirty="0"/>
              <a:t>Different for each person</a:t>
            </a:r>
          </a:p>
          <a:p>
            <a:pPr lvl="1"/>
            <a:r>
              <a:rPr lang="en-US" sz="2400" dirty="0"/>
              <a:t>Different coping strategies</a:t>
            </a:r>
          </a:p>
          <a:p>
            <a:r>
              <a:rPr lang="en-US" dirty="0"/>
              <a:t>Stress can affect a person’s ability to function</a:t>
            </a:r>
          </a:p>
          <a:p>
            <a:r>
              <a:rPr lang="en-US" dirty="0"/>
              <a:t>Treat each person as an individual</a:t>
            </a:r>
          </a:p>
          <a:p>
            <a:r>
              <a:rPr lang="en-US" dirty="0"/>
              <a:t>If a person is struggling, be calm and supportive</a:t>
            </a:r>
          </a:p>
          <a:p>
            <a:pPr lvl="1"/>
            <a:r>
              <a:rPr lang="en-US" sz="2400" dirty="0"/>
              <a:t>Is there a support person the person can call?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B01B538-C9E9-2C48-83E3-9EDBEED415E6}"/>
              </a:ext>
            </a:extLst>
          </p:cNvPr>
          <p:cNvSpPr txBox="1">
            <a:spLocks/>
          </p:cNvSpPr>
          <p:nvPr/>
        </p:nvSpPr>
        <p:spPr>
          <a:xfrm>
            <a:off x="321275" y="483480"/>
            <a:ext cx="11417643" cy="982578"/>
          </a:xfrm>
          <a:prstGeom prst="rect">
            <a:avLst/>
          </a:prstGeom>
          <a:effectLst>
            <a:glow rad="203200"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ln w="0"/>
                <a:gradFill>
                  <a:gsLst>
                    <a:gs pos="0">
                      <a:srgbClr val="4F8ABE"/>
                    </a:gs>
                    <a:gs pos="73000">
                      <a:srgbClr val="4F8ABE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0" endPos="36000" dir="5400000" sy="-9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People with Psychiatric Disabilities or Mental Illness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A3CF475-94E1-0346-A12E-554DDD500CE5}"/>
              </a:ext>
            </a:extLst>
          </p:cNvPr>
          <p:cNvGrpSpPr/>
          <p:nvPr/>
        </p:nvGrpSpPr>
        <p:grpSpPr>
          <a:xfrm rot="794424">
            <a:off x="497150" y="2229898"/>
            <a:ext cx="4606190" cy="3104717"/>
            <a:chOff x="4313607" y="1127653"/>
            <a:chExt cx="5729556" cy="400357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09CC27E-A89A-E947-A7A4-63091C0CBAC4}"/>
                </a:ext>
              </a:extLst>
            </p:cNvPr>
            <p:cNvGrpSpPr/>
            <p:nvPr/>
          </p:nvGrpSpPr>
          <p:grpSpPr>
            <a:xfrm rot="20853523">
              <a:off x="4696052" y="3098790"/>
              <a:ext cx="2863274" cy="1941943"/>
              <a:chOff x="3048527" y="3178893"/>
              <a:chExt cx="2863274" cy="1941943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27F4B76F-9389-AA4E-9C51-C42F2C97E5A5}"/>
                  </a:ext>
                </a:extLst>
              </p:cNvPr>
              <p:cNvSpPr/>
              <p:nvPr/>
            </p:nvSpPr>
            <p:spPr>
              <a:xfrm>
                <a:off x="3048527" y="3199672"/>
                <a:ext cx="2863273" cy="192116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E8C224A-8FD7-6040-BB30-0C5EF01CAC75}"/>
                  </a:ext>
                </a:extLst>
              </p:cNvPr>
              <p:cNvSpPr/>
              <p:nvPr/>
            </p:nvSpPr>
            <p:spPr>
              <a:xfrm>
                <a:off x="3060101" y="3821032"/>
                <a:ext cx="2851700" cy="10683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  <a:latin typeface="Marker Felt Thin" panose="02000400000000000000" pitchFamily="2" charset="77"/>
                  </a:rPr>
                  <a:t>William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9DB41C3-6B07-3249-B3F3-34C56B35F6C7}"/>
                  </a:ext>
                </a:extLst>
              </p:cNvPr>
              <p:cNvSpPr txBox="1"/>
              <p:nvPr/>
            </p:nvSpPr>
            <p:spPr>
              <a:xfrm>
                <a:off x="3612061" y="3178893"/>
                <a:ext cx="173620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HELLO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18EB455-5374-2A46-8E79-71DE24E596FE}"/>
                  </a:ext>
                </a:extLst>
              </p:cNvPr>
              <p:cNvSpPr txBox="1"/>
              <p:nvPr/>
            </p:nvSpPr>
            <p:spPr>
              <a:xfrm>
                <a:off x="3612061" y="3451700"/>
                <a:ext cx="17362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my name is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4844E8A-43C8-1F41-A5F0-2AD7D609331B}"/>
                </a:ext>
              </a:extLst>
            </p:cNvPr>
            <p:cNvGrpSpPr/>
            <p:nvPr/>
          </p:nvGrpSpPr>
          <p:grpSpPr>
            <a:xfrm rot="19937546">
              <a:off x="4313607" y="1127653"/>
              <a:ext cx="2863274" cy="1941943"/>
              <a:chOff x="3048527" y="3178893"/>
              <a:chExt cx="2863274" cy="1941943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5761A524-C9CB-204E-BA36-4C0E94C87349}"/>
                  </a:ext>
                </a:extLst>
              </p:cNvPr>
              <p:cNvSpPr/>
              <p:nvPr/>
            </p:nvSpPr>
            <p:spPr>
              <a:xfrm>
                <a:off x="3048527" y="3199672"/>
                <a:ext cx="2863273" cy="1921164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458D6B2-1405-5745-BCF7-F96CED2EC4B3}"/>
                  </a:ext>
                </a:extLst>
              </p:cNvPr>
              <p:cNvSpPr/>
              <p:nvPr/>
            </p:nvSpPr>
            <p:spPr>
              <a:xfrm>
                <a:off x="3060101" y="3821032"/>
                <a:ext cx="2851700" cy="10683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tx1"/>
                    </a:solidFill>
                    <a:latin typeface="Brush Script" panose="02000503020000090003" pitchFamily="2" charset="0"/>
                  </a:rPr>
                  <a:t>Steve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B71427-C473-1C45-965A-399817377620}"/>
                  </a:ext>
                </a:extLst>
              </p:cNvPr>
              <p:cNvSpPr txBox="1"/>
              <p:nvPr/>
            </p:nvSpPr>
            <p:spPr>
              <a:xfrm>
                <a:off x="3612061" y="3178893"/>
                <a:ext cx="173620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HELLO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7EEC51E-61F1-0242-A277-709F26577E55}"/>
                  </a:ext>
                </a:extLst>
              </p:cNvPr>
              <p:cNvSpPr txBox="1"/>
              <p:nvPr/>
            </p:nvSpPr>
            <p:spPr>
              <a:xfrm>
                <a:off x="3612061" y="3451700"/>
                <a:ext cx="17362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my name is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3DAE593-E433-394D-99C9-4B131E34808E}"/>
                </a:ext>
              </a:extLst>
            </p:cNvPr>
            <p:cNvGrpSpPr/>
            <p:nvPr/>
          </p:nvGrpSpPr>
          <p:grpSpPr>
            <a:xfrm rot="498065">
              <a:off x="6331918" y="1341277"/>
              <a:ext cx="2863274" cy="1941943"/>
              <a:chOff x="3048527" y="3178893"/>
              <a:chExt cx="2863274" cy="1941943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2117D7B3-22CA-1347-AC2E-D524A5300C99}"/>
                  </a:ext>
                </a:extLst>
              </p:cNvPr>
              <p:cNvSpPr/>
              <p:nvPr/>
            </p:nvSpPr>
            <p:spPr>
              <a:xfrm>
                <a:off x="3048527" y="3199672"/>
                <a:ext cx="2863273" cy="1921164"/>
              </a:xfrm>
              <a:prstGeom prst="round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11B0793-45C3-F947-B67B-4956F9A3468F}"/>
                  </a:ext>
                </a:extLst>
              </p:cNvPr>
              <p:cNvSpPr/>
              <p:nvPr/>
            </p:nvSpPr>
            <p:spPr>
              <a:xfrm>
                <a:off x="3060101" y="3821032"/>
                <a:ext cx="2851700" cy="10683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  <a:latin typeface="Marker Felt Thin" panose="02000400000000000000" pitchFamily="2" charset="77"/>
                  </a:rPr>
                  <a:t>Betty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958D42-FB32-7D42-91D8-DD9817C9C6DA}"/>
                  </a:ext>
                </a:extLst>
              </p:cNvPr>
              <p:cNvSpPr txBox="1"/>
              <p:nvPr/>
            </p:nvSpPr>
            <p:spPr>
              <a:xfrm>
                <a:off x="3612061" y="3178893"/>
                <a:ext cx="173620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HELLO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C9739D5-1ADE-6D49-8405-2973ACE87544}"/>
                  </a:ext>
                </a:extLst>
              </p:cNvPr>
              <p:cNvSpPr txBox="1"/>
              <p:nvPr/>
            </p:nvSpPr>
            <p:spPr>
              <a:xfrm>
                <a:off x="3612061" y="3451700"/>
                <a:ext cx="17362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my name is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3B2E633-9059-D44E-8B6C-3791018446EB}"/>
                </a:ext>
              </a:extLst>
            </p:cNvPr>
            <p:cNvGrpSpPr/>
            <p:nvPr/>
          </p:nvGrpSpPr>
          <p:grpSpPr>
            <a:xfrm rot="1226275">
              <a:off x="7179889" y="3189282"/>
              <a:ext cx="2863274" cy="1941943"/>
              <a:chOff x="3048527" y="3178893"/>
              <a:chExt cx="2863274" cy="1941943"/>
            </a:xfrm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1D7AB6FD-2856-F74E-B7BB-1710B71C10F0}"/>
                  </a:ext>
                </a:extLst>
              </p:cNvPr>
              <p:cNvSpPr/>
              <p:nvPr/>
            </p:nvSpPr>
            <p:spPr>
              <a:xfrm>
                <a:off x="3048527" y="3199672"/>
                <a:ext cx="2863273" cy="1921164"/>
              </a:xfrm>
              <a:prstGeom prst="round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BFA663A-EEDD-CE4C-9A5D-0894127CB807}"/>
                  </a:ext>
                </a:extLst>
              </p:cNvPr>
              <p:cNvSpPr/>
              <p:nvPr/>
            </p:nvSpPr>
            <p:spPr>
              <a:xfrm>
                <a:off x="3060101" y="3821032"/>
                <a:ext cx="2851700" cy="10683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400" dirty="0">
                    <a:solidFill>
                      <a:schemeClr val="tx1"/>
                    </a:solidFill>
                    <a:latin typeface="Chalkduster" panose="03050602040202020205" pitchFamily="66" charset="77"/>
                  </a:rPr>
                  <a:t>Janice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0DD951-9AAF-8748-8388-15FAC800A296}"/>
                  </a:ext>
                </a:extLst>
              </p:cNvPr>
              <p:cNvSpPr txBox="1"/>
              <p:nvPr/>
            </p:nvSpPr>
            <p:spPr>
              <a:xfrm>
                <a:off x="3612061" y="3178893"/>
                <a:ext cx="173620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HELLO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33A9E5-8287-0D4F-B4EC-3110E24E382B}"/>
                  </a:ext>
                </a:extLst>
              </p:cNvPr>
              <p:cNvSpPr txBox="1"/>
              <p:nvPr/>
            </p:nvSpPr>
            <p:spPr>
              <a:xfrm>
                <a:off x="3612061" y="3451700"/>
                <a:ext cx="17362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my name is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61780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0"/>
                <a:gradFill>
                  <a:gsLst>
                    <a:gs pos="0">
                      <a:srgbClr val="4F8ABE"/>
                    </a:gs>
                    <a:gs pos="73000">
                      <a:srgbClr val="4F8ABE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0" endPos="36000" dir="5400000" sy="-9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 Epilepsy and Seizure Disorders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If a person has a seizure, you cannot do anything to stop it. If he has fallen, be sure his head is protected and wait for the seizure to end. </a:t>
            </a:r>
          </a:p>
          <a:p>
            <a:r>
              <a:rPr lang="en-US" sz="3200" dirty="0"/>
              <a:t>When a seizure has ended, the person may feel disoriented and embarrassed. Try to ensure that he has privacy to collect himself.</a:t>
            </a:r>
          </a:p>
          <a:p>
            <a:r>
              <a:rPr lang="en-US" sz="3200" dirty="0"/>
              <a:t>Be aware that beepers and strobe lights can trigger seizures in some people.</a:t>
            </a:r>
          </a:p>
        </p:txBody>
      </p:sp>
    </p:spTree>
    <p:extLst>
      <p:ext uri="{BB962C8B-B14F-4D97-AF65-F5344CB8AC3E}">
        <p14:creationId xmlns:p14="http://schemas.microsoft.com/office/powerpoint/2010/main" val="1633347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"/>
            <a:ext cx="10972800" cy="2428875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People with Multiple Chemical Sensitivity and Respiratory Disabilities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075" y="2619377"/>
            <a:ext cx="10972800" cy="3648074"/>
          </a:xfrm>
        </p:spPr>
        <p:txBody>
          <a:bodyPr>
            <a:normAutofit fontScale="92500"/>
          </a:bodyPr>
          <a:lstStyle/>
          <a:p>
            <a:r>
              <a:rPr lang="en-US" dirty="0"/>
              <a:t>Sensitivity to stale air and fumes</a:t>
            </a:r>
          </a:p>
          <a:p>
            <a:pPr lvl="1"/>
            <a:r>
              <a:rPr lang="en-US" dirty="0"/>
              <a:t>Cleaning products</a:t>
            </a:r>
          </a:p>
          <a:p>
            <a:pPr lvl="1"/>
            <a:r>
              <a:rPr lang="en-US" dirty="0"/>
              <a:t>Perfumes</a:t>
            </a:r>
          </a:p>
          <a:p>
            <a:pPr lvl="1"/>
            <a:r>
              <a:rPr lang="en-US" dirty="0"/>
              <a:t>Carpeting</a:t>
            </a:r>
          </a:p>
          <a:p>
            <a:pPr lvl="1"/>
            <a:r>
              <a:rPr lang="en-US" dirty="0"/>
              <a:t>Air fresheners</a:t>
            </a:r>
          </a:p>
          <a:p>
            <a:r>
              <a:rPr lang="en-US" dirty="0"/>
              <a:t>Request that staff that have contact with the public go easy on fragranced body-care products like cologne, hair spray, hand lotion, and after-shave.</a:t>
            </a:r>
          </a:p>
          <a:p>
            <a:r>
              <a:rPr lang="en-US" dirty="0"/>
              <a:t>Second-hand smoke can be particularly harmful to people with MCS or respiratory disabilities.</a:t>
            </a:r>
          </a:p>
        </p:txBody>
      </p:sp>
    </p:spTree>
    <p:extLst>
      <p:ext uri="{BB962C8B-B14F-4D97-AF65-F5344CB8AC3E}">
        <p14:creationId xmlns:p14="http://schemas.microsoft.com/office/powerpoint/2010/main" val="608087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People with HIV &amp; AIDS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People with HIV and AIDS are particularly susceptible to infection</a:t>
            </a:r>
          </a:p>
          <a:p>
            <a:r>
              <a:rPr lang="en-US" dirty="0"/>
              <a:t>If you have a respiratory infection or any other easily transmittable illness, be considerate of all your customers and employees and stay home, if possible.</a:t>
            </a:r>
          </a:p>
          <a:p>
            <a:r>
              <a:rPr lang="en-US" dirty="0"/>
              <a:t>You can’t catch HIV from casual contact such as shaking hands, so don’t be afraid of touching or being touched by a person with AIDS.</a:t>
            </a:r>
          </a:p>
          <a:p>
            <a:r>
              <a:rPr lang="en-US" dirty="0"/>
              <a:t>Many people with AIDS feel stigmatized. By simply greeting or shaking the person’s hand, you are letting him know that he is accepted. It will mean a lot to him.</a:t>
            </a:r>
          </a:p>
        </p:txBody>
      </p:sp>
    </p:spTree>
    <p:extLst>
      <p:ext uri="{BB962C8B-B14F-4D97-AF65-F5344CB8AC3E}">
        <p14:creationId xmlns:p14="http://schemas.microsoft.com/office/powerpoint/2010/main" val="1674032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People with Developmental Disabilities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Speak to the person in clear sentences, using simple words and concrete—rather than abstract—concepts. Help her understand a complex idea by breaking it down into smaller parts.</a:t>
            </a:r>
          </a:p>
          <a:p>
            <a:r>
              <a:rPr lang="en-US" dirty="0"/>
              <a:t>Don’t use baby talk or talk down to people who have developmental disabilities. Gauge the pace, complexity, and vocabulary of your speech according to theirs.</a:t>
            </a:r>
          </a:p>
          <a:p>
            <a:r>
              <a:rPr lang="en-US" dirty="0"/>
              <a:t>Remember that the person is an adult and, unless you are informed otherwise, can make her own decisions.</a:t>
            </a:r>
          </a:p>
          <a:p>
            <a:r>
              <a:rPr lang="en-US" dirty="0"/>
              <a:t>It can be difficult for people with developmental disabilities to make quick decisions. Be patient and allow the person to take their time.</a:t>
            </a:r>
          </a:p>
          <a:p>
            <a:r>
              <a:rPr lang="en-US" dirty="0"/>
              <a:t>Clear signage with pictograms can help a person who has developmental disabilities to find her way around a facility.</a:t>
            </a:r>
          </a:p>
          <a:p>
            <a:r>
              <a:rPr lang="en-US" dirty="0"/>
              <a:t>People with developmental disabilities often rely on routine and on the familiar to manage work and daily living. Be aware that a change in the environment or in a routine may require some attention and a period of adjustment.</a:t>
            </a:r>
          </a:p>
        </p:txBody>
      </p:sp>
    </p:spTree>
    <p:extLst>
      <p:ext uri="{BB962C8B-B14F-4D97-AF65-F5344CB8AC3E}">
        <p14:creationId xmlns:p14="http://schemas.microsoft.com/office/powerpoint/2010/main" val="154361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People with Learning Disabilities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People with dyslexia or other reading disabilities have trouble reading written information. Give them verbal explanations and allow extra time for reading.</a:t>
            </a:r>
          </a:p>
          <a:p>
            <a:r>
              <a:rPr lang="en-US" dirty="0"/>
              <a:t>Because spoken information gets “scrambled” as he listens, a person who has a learning disability such as auditory processing disorder may need information demonstrated or in writing</a:t>
            </a:r>
          </a:p>
          <a:p>
            <a:r>
              <a:rPr lang="en-US" dirty="0"/>
              <a:t>Ask the person how you can best relay information. Be direct in your communication. A person with a learning disability may have trouble grasping subtleties.</a:t>
            </a:r>
          </a:p>
          <a:p>
            <a:r>
              <a:rPr lang="en-US" dirty="0"/>
              <a:t>It may be easier for the person to function in a quiet environment without distractions, such as a radio playing or people moving around</a:t>
            </a:r>
          </a:p>
        </p:txBody>
      </p:sp>
    </p:spTree>
    <p:extLst>
      <p:ext uri="{BB962C8B-B14F-4D97-AF65-F5344CB8AC3E}">
        <p14:creationId xmlns:p14="http://schemas.microsoft.com/office/powerpoint/2010/main" val="352205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People with Traumatic Brain Injury (TBI)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of the factors that affect people with learning disabilities also apply to people with traumatic brain injury.</a:t>
            </a:r>
          </a:p>
          <a:p>
            <a:r>
              <a:rPr lang="en-US" dirty="0"/>
              <a:t>A person with a brain injury may have poor impulse control. The person may make inappropriate comments and may not understand social cues or “get” indications that she has offended someone.</a:t>
            </a:r>
          </a:p>
          <a:p>
            <a:r>
              <a:rPr lang="en-US" dirty="0"/>
              <a:t>A person with a brain injury may be unable to follow directions due to poor short-term memory or poor directional orientation.</a:t>
            </a:r>
          </a:p>
          <a:p>
            <a:r>
              <a:rPr lang="en-US" dirty="0"/>
              <a:t>The person may have trouble concentrating or organizing her thoughts, especially in an over-stimulating environment, like a crowded movie theater or transportation terminal.</a:t>
            </a:r>
          </a:p>
        </p:txBody>
      </p:sp>
    </p:spTree>
    <p:extLst>
      <p:ext uri="{BB962C8B-B14F-4D97-AF65-F5344CB8AC3E}">
        <p14:creationId xmlns:p14="http://schemas.microsoft.com/office/powerpoint/2010/main" val="662864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People Who use Service Animals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Service Animals are a necessary accommodation</a:t>
            </a:r>
          </a:p>
          <a:p>
            <a:pPr lvl="1"/>
            <a:r>
              <a:rPr lang="en-US" sz="2400" dirty="0"/>
              <a:t>Need to modify “no animals” policy</a:t>
            </a:r>
          </a:p>
          <a:p>
            <a:pPr lvl="1"/>
            <a:r>
              <a:rPr lang="en-US" sz="2400" dirty="0"/>
              <a:t>Service animals take precedence over health codes</a:t>
            </a:r>
          </a:p>
          <a:p>
            <a:r>
              <a:rPr lang="en-US" dirty="0"/>
              <a:t>Do not touch or interact with the service animal</a:t>
            </a:r>
          </a:p>
          <a:p>
            <a:r>
              <a:rPr lang="en-US" dirty="0"/>
              <a:t>Services animals can be used for a variety of disabilities</a:t>
            </a:r>
          </a:p>
          <a:p>
            <a:pPr lvl="1"/>
            <a:r>
              <a:rPr lang="en-US" sz="2400" dirty="0"/>
              <a:t>Brain injury</a:t>
            </a:r>
          </a:p>
          <a:p>
            <a:pPr lvl="1"/>
            <a:r>
              <a:rPr lang="en-US" sz="2400" dirty="0"/>
              <a:t>Anxiety disorders</a:t>
            </a:r>
          </a:p>
          <a:p>
            <a:pPr lvl="1"/>
            <a:r>
              <a:rPr lang="en-US" sz="2400" dirty="0"/>
              <a:t>Seizure disorders</a:t>
            </a:r>
          </a:p>
          <a:p>
            <a:pPr lvl="1"/>
            <a:r>
              <a:rPr lang="en-US" sz="2400" dirty="0"/>
              <a:t>Low vision or blindness</a:t>
            </a:r>
          </a:p>
          <a:p>
            <a:pPr lvl="1"/>
            <a:r>
              <a:rPr lang="en-US" sz="2400" dirty="0"/>
              <a:t>Other </a:t>
            </a:r>
          </a:p>
        </p:txBody>
      </p:sp>
    </p:spTree>
    <p:extLst>
      <p:ext uri="{BB962C8B-B14F-4D97-AF65-F5344CB8AC3E}">
        <p14:creationId xmlns:p14="http://schemas.microsoft.com/office/powerpoint/2010/main" val="1954798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4" descr="VR_Only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3687" y="5486400"/>
            <a:ext cx="1447800" cy="1074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676400" y="592424"/>
            <a:ext cx="8610600" cy="982578"/>
          </a:xfrm>
          <a:effectLst>
            <a:glow rad="203200"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txBody>
          <a:bodyPr/>
          <a:lstStyle/>
          <a:p>
            <a:r>
              <a:rPr lang="en-US" sz="6000" dirty="0">
                <a:ln w="0"/>
                <a:gradFill>
                  <a:gsLst>
                    <a:gs pos="0">
                      <a:srgbClr val="4F8ABE"/>
                    </a:gs>
                    <a:gs pos="73000">
                      <a:srgbClr val="4F8ABE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0" endPos="36000" dir="5400000" sy="-9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 Review of Disability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495425" y="1790684"/>
            <a:ext cx="8667750" cy="1600200"/>
          </a:xfrm>
          <a:effectLst/>
        </p:spPr>
        <p:txBody>
          <a:bodyPr>
            <a:normAutofit/>
          </a:bodyPr>
          <a:lstStyle/>
          <a:p>
            <a:pPr algn="l"/>
            <a:r>
              <a:rPr lang="en-US" sz="3200" dirty="0">
                <a:ln w="0"/>
              </a:rPr>
              <a:t>A</a:t>
            </a:r>
            <a:r>
              <a:rPr lang="en-US" sz="3200" dirty="0">
                <a:ln w="0"/>
                <a:effectLst/>
              </a:rPr>
              <a:t> person who has a physical, mental, emotional or intellectual impairment that substantially limits one or more major lif</a:t>
            </a:r>
            <a:r>
              <a:rPr lang="en-US" sz="3200" dirty="0">
                <a:ln w="0"/>
              </a:rPr>
              <a:t>e activities such as</a:t>
            </a:r>
            <a:r>
              <a:rPr lang="en-US" sz="3200" dirty="0">
                <a:ln w="0"/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22000">
                      <a:schemeClr val="bg2">
                        <a:lumMod val="75000"/>
                      </a:schemeClr>
                    </a:gs>
                    <a:gs pos="69000">
                      <a:schemeClr val="tx1">
                        <a:lumMod val="85000"/>
                        <a:lumOff val="15000"/>
                      </a:schemeClr>
                    </a:gs>
                    <a:gs pos="97000">
                      <a:schemeClr val="accent2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rPr>
              <a:t>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57435" y="3711210"/>
            <a:ext cx="1676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Walking </a:t>
            </a:r>
          </a:p>
          <a:p>
            <a:r>
              <a:rPr lang="en-US" sz="2800" dirty="0"/>
              <a:t>Standing </a:t>
            </a:r>
          </a:p>
          <a:p>
            <a:r>
              <a:rPr lang="en-US" sz="2800" dirty="0"/>
              <a:t>Seeing</a:t>
            </a:r>
          </a:p>
          <a:p>
            <a:r>
              <a:rPr lang="en-US" sz="2800" dirty="0"/>
              <a:t>Speaking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34200" y="3746349"/>
            <a:ext cx="1676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Hearing</a:t>
            </a:r>
          </a:p>
          <a:p>
            <a:r>
              <a:rPr lang="en-US" sz="2800" dirty="0"/>
              <a:t>Breathing</a:t>
            </a:r>
          </a:p>
          <a:p>
            <a:r>
              <a:rPr lang="en-US" sz="2800" dirty="0"/>
              <a:t>Self Care</a:t>
            </a:r>
          </a:p>
          <a:p>
            <a:r>
              <a:rPr lang="en-US" sz="2800" dirty="0"/>
              <a:t>Learning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86200" y="5762286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and WORKING</a:t>
            </a:r>
          </a:p>
        </p:txBody>
      </p:sp>
    </p:spTree>
    <p:extLst>
      <p:ext uri="{BB962C8B-B14F-4D97-AF65-F5344CB8AC3E}">
        <p14:creationId xmlns:p14="http://schemas.microsoft.com/office/powerpoint/2010/main" val="894952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BB6D973B-B5AD-B64D-8B61-B9EC08DA06C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735105" y="1573306"/>
              <a:ext cx="10753165" cy="487259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4" name="Content Placeholder 3">
                <a:extLst>
                  <a:ext uri="{FF2B5EF4-FFF2-40B4-BE49-F238E27FC236}">
                    <a16:creationId xmlns:a16="http://schemas.microsoft.com/office/drawing/2014/main" id="{BB6D973B-B5AD-B64D-8B61-B9EC08DA06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5105" y="1573306"/>
                <a:ext cx="10753165" cy="4872598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599CE8D-73E5-3748-A107-3F0BFC90E030}"/>
              </a:ext>
            </a:extLst>
          </p:cNvPr>
          <p:cNvSpPr/>
          <p:nvPr/>
        </p:nvSpPr>
        <p:spPr>
          <a:xfrm>
            <a:off x="735105" y="281952"/>
            <a:ext cx="1108485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kern="0" dirty="0">
                <a:gradFill flip="none" rotWithShape="1">
                  <a:gsLst>
                    <a:gs pos="0">
                      <a:srgbClr val="4F8ABE"/>
                    </a:gs>
                    <a:gs pos="0">
                      <a:srgbClr val="4F8ABE"/>
                    </a:gs>
                    <a:gs pos="75000">
                      <a:srgbClr val="4F8ABE"/>
                    </a:gs>
                    <a:gs pos="97000">
                      <a:schemeClr val="bg1"/>
                    </a:gs>
                  </a:gsLst>
                  <a:lin ang="5400000" scaled="0"/>
                  <a:tileRect/>
                </a:gradFill>
                <a:latin typeface="Franklin Gothic Medium" charset="0"/>
                <a:ea typeface="Franklin Gothic Medium" charset="0"/>
                <a:cs typeface="Franklin Gothic Medium" charset="0"/>
              </a:rPr>
              <a:t>Disability Etiquette</a:t>
            </a:r>
          </a:p>
        </p:txBody>
      </p:sp>
    </p:spTree>
    <p:extLst>
      <p:ext uri="{BB962C8B-B14F-4D97-AF65-F5344CB8AC3E}">
        <p14:creationId xmlns:p14="http://schemas.microsoft.com/office/powerpoint/2010/main" val="3235564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676400" y="592424"/>
            <a:ext cx="8610600" cy="982578"/>
          </a:xfrm>
          <a:effectLst>
            <a:glow rad="203200"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txBody>
          <a:bodyPr/>
          <a:lstStyle/>
          <a:p>
            <a:r>
              <a:rPr lang="en-US" sz="6000" dirty="0">
                <a:ln w="0"/>
                <a:gradFill>
                  <a:gsLst>
                    <a:gs pos="0">
                      <a:srgbClr val="4F8ABE"/>
                    </a:gs>
                    <a:gs pos="73000">
                      <a:srgbClr val="4F8ABE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0" endPos="36000" dir="5400000" sy="-9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Questions?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632565" y="1973563"/>
            <a:ext cx="5420764" cy="3695717"/>
          </a:xfrm>
          <a:effectLst/>
        </p:spPr>
        <p:txBody>
          <a:bodyPr>
            <a:normAutofit/>
          </a:bodyPr>
          <a:lstStyle/>
          <a:p>
            <a:r>
              <a:rPr lang="en-US" sz="4800" b="1" dirty="0"/>
              <a:t>Zach </a:t>
            </a:r>
            <a:r>
              <a:rPr lang="en-US" sz="4800" b="1" dirty="0" err="1"/>
              <a:t>Arter</a:t>
            </a:r>
            <a:endParaRPr lang="en-US" sz="4800" dirty="0"/>
          </a:p>
          <a:p>
            <a:r>
              <a:rPr lang="en-US" dirty="0"/>
              <a:t>Specialist</a:t>
            </a:r>
          </a:p>
          <a:p>
            <a:r>
              <a:rPr lang="en-US" sz="2500" b="1" dirty="0"/>
              <a:t>Nebraska VR</a:t>
            </a:r>
          </a:p>
          <a:p>
            <a:r>
              <a:rPr lang="en-US" dirty="0"/>
              <a:t>402-214-2847</a:t>
            </a:r>
          </a:p>
          <a:p>
            <a:r>
              <a:rPr lang="en-US" dirty="0">
                <a:hlinkClick r:id="rId3"/>
              </a:rPr>
              <a:t>zach.arter@nebraska.gov</a:t>
            </a:r>
            <a:endParaRPr lang="en-US" dirty="0"/>
          </a:p>
          <a:p>
            <a:r>
              <a:rPr lang="en-US" u="sng" dirty="0">
                <a:hlinkClick r:id="rId4"/>
              </a:rPr>
              <a:t>vr.nebraska.gov</a:t>
            </a:r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5D88614-647A-B145-860C-3BA39CFE71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1" y="2126277"/>
            <a:ext cx="5080000" cy="3543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8D2E3E-E889-5942-81F1-995CDCEAA2ED}"/>
              </a:ext>
            </a:extLst>
          </p:cNvPr>
          <p:cNvSpPr txBox="1"/>
          <p:nvPr/>
        </p:nvSpPr>
        <p:spPr>
          <a:xfrm>
            <a:off x="7239612" y="5669280"/>
            <a:ext cx="3813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Resource provided in your folder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78366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5081"/>
            <a:ext cx="10515600" cy="4351338"/>
          </a:xfrm>
        </p:spPr>
        <p:txBody>
          <a:bodyPr/>
          <a:lstStyle/>
          <a:p>
            <a:r>
              <a:rPr lang="en-US"/>
              <a:t>Job Accommodation Network </a:t>
            </a:r>
            <a:r>
              <a:rPr lang="en-US">
                <a:hlinkClick r:id="rId2"/>
              </a:rPr>
              <a:t>https://askjan.org/</a:t>
            </a:r>
            <a:endParaRPr lang="en-US"/>
          </a:p>
          <a:p>
            <a:r>
              <a:rPr lang="en-US"/>
              <a:t>Tips on Interacting with People with Disabilities from the United Spinal Association </a:t>
            </a:r>
            <a:r>
              <a:rPr lang="en-US">
                <a:hlinkClick r:id="rId3"/>
              </a:rPr>
              <a:t>https://www.unitedspinal.org/pdf/DisabilityEtiquette.pdf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871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9540" y="1862695"/>
            <a:ext cx="477202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ADHD</a:t>
            </a:r>
          </a:p>
          <a:p>
            <a:r>
              <a:rPr lang="en-US" dirty="0"/>
              <a:t>Anxiety disorders</a:t>
            </a:r>
          </a:p>
          <a:p>
            <a:r>
              <a:rPr lang="en-US" dirty="0"/>
              <a:t>Asthma</a:t>
            </a:r>
          </a:p>
          <a:p>
            <a:r>
              <a:rPr lang="en-US" dirty="0"/>
              <a:t>Learning disabilities</a:t>
            </a:r>
          </a:p>
          <a:p>
            <a:r>
              <a:rPr lang="en-US" dirty="0"/>
              <a:t>TBI</a:t>
            </a:r>
          </a:p>
          <a:p>
            <a:r>
              <a:rPr lang="en-US" dirty="0"/>
              <a:t>Epilepsy</a:t>
            </a:r>
          </a:p>
          <a:p>
            <a:r>
              <a:rPr lang="en-US" dirty="0"/>
              <a:t>Diabetes</a:t>
            </a:r>
          </a:p>
          <a:p>
            <a:r>
              <a:rPr lang="en-US" dirty="0"/>
              <a:t>Cystic Fibrosis</a:t>
            </a:r>
          </a:p>
          <a:p>
            <a:r>
              <a:rPr lang="en-US" dirty="0"/>
              <a:t>Chronic Pain</a:t>
            </a:r>
          </a:p>
        </p:txBody>
      </p:sp>
      <p:pic>
        <p:nvPicPr>
          <p:cNvPr id="4" name="Picture 3" descr="Image demonstrating that some disabilities are hidden." title="Hidden Disabilities">
            <a:extLst>
              <a:ext uri="{FF2B5EF4-FFF2-40B4-BE49-F238E27FC236}">
                <a16:creationId xmlns:a16="http://schemas.microsoft.com/office/drawing/2014/main" id="{EBD79A6F-48B3-7145-8286-3E2EA7AEE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72910">
            <a:off x="6386126" y="1725324"/>
            <a:ext cx="4673042" cy="47482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15C6BFE-78F8-4247-993E-11C8193AC390}"/>
              </a:ext>
            </a:extLst>
          </p:cNvPr>
          <p:cNvSpPr txBox="1">
            <a:spLocks/>
          </p:cNvSpPr>
          <p:nvPr/>
        </p:nvSpPr>
        <p:spPr>
          <a:xfrm>
            <a:off x="638432" y="531147"/>
            <a:ext cx="8610600" cy="982578"/>
          </a:xfrm>
          <a:prstGeom prst="rect">
            <a:avLst/>
          </a:prstGeom>
          <a:effectLst>
            <a:glow rad="203200"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ln w="0"/>
                <a:gradFill>
                  <a:gsLst>
                    <a:gs pos="0">
                      <a:srgbClr val="4F8ABE"/>
                    </a:gs>
                    <a:gs pos="73000">
                      <a:srgbClr val="4F8ABE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0" endPos="36000" dir="5400000" sy="-9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Hidden or Invisible Disabilities</a:t>
            </a:r>
          </a:p>
        </p:txBody>
      </p:sp>
    </p:spTree>
    <p:extLst>
      <p:ext uri="{BB962C8B-B14F-4D97-AF65-F5344CB8AC3E}">
        <p14:creationId xmlns:p14="http://schemas.microsoft.com/office/powerpoint/2010/main" val="1674482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186880" y="1825625"/>
            <a:ext cx="7650893" cy="4351338"/>
          </a:xfrm>
        </p:spPr>
        <p:txBody>
          <a:bodyPr>
            <a:normAutofit/>
          </a:bodyPr>
          <a:lstStyle/>
          <a:p>
            <a:r>
              <a:rPr lang="en-US" sz="2800" dirty="0"/>
              <a:t>Ask before you help</a:t>
            </a:r>
          </a:p>
          <a:p>
            <a:pPr lvl="1"/>
            <a:r>
              <a:rPr lang="en-US" sz="2800" dirty="0"/>
              <a:t>People with disabilities want to be independent</a:t>
            </a:r>
          </a:p>
          <a:p>
            <a:pPr lvl="1"/>
            <a:r>
              <a:rPr lang="en-US" sz="2800" dirty="0"/>
              <a:t>If you are asked to help, ask how</a:t>
            </a:r>
          </a:p>
          <a:p>
            <a:r>
              <a:rPr lang="en-US" sz="2800" dirty="0"/>
              <a:t>Avoid touching a person’s equipment</a:t>
            </a:r>
          </a:p>
          <a:p>
            <a:pPr lvl="1"/>
            <a:r>
              <a:rPr lang="en-US" sz="2800" dirty="0"/>
              <a:t>Wheelchair</a:t>
            </a:r>
          </a:p>
          <a:p>
            <a:pPr lvl="1"/>
            <a:r>
              <a:rPr lang="en-US" sz="2800" dirty="0"/>
              <a:t>Scooter</a:t>
            </a:r>
          </a:p>
          <a:p>
            <a:pPr lvl="1"/>
            <a:r>
              <a:rPr lang="en-US" sz="2800" dirty="0"/>
              <a:t>Cane</a:t>
            </a:r>
          </a:p>
          <a:p>
            <a:r>
              <a:rPr lang="en-US" sz="2800" dirty="0"/>
              <a:t>Remember “person first” language</a:t>
            </a:r>
          </a:p>
        </p:txBody>
      </p:sp>
      <p:pic>
        <p:nvPicPr>
          <p:cNvPr id="2" name="Picture 1" title="Question Mark Image">
            <a:extLst>
              <a:ext uri="{FF2B5EF4-FFF2-40B4-BE49-F238E27FC236}">
                <a16:creationId xmlns:a16="http://schemas.microsoft.com/office/drawing/2014/main" id="{0DF75C1D-238D-214D-84A0-A1CB67F67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465886">
            <a:off x="1109836" y="1633887"/>
            <a:ext cx="1143271" cy="1867342"/>
          </a:xfrm>
          <a:prstGeom prst="rect">
            <a:avLst/>
          </a:prstGeom>
        </p:spPr>
      </p:pic>
      <p:pic>
        <p:nvPicPr>
          <p:cNvPr id="3" name="Picture 2" title="Avoid Image">
            <a:extLst>
              <a:ext uri="{FF2B5EF4-FFF2-40B4-BE49-F238E27FC236}">
                <a16:creationId xmlns:a16="http://schemas.microsoft.com/office/drawing/2014/main" id="{CE13539E-242A-D543-BD8E-004D210E7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921" y="2826265"/>
            <a:ext cx="1630463" cy="1619593"/>
          </a:xfrm>
          <a:prstGeom prst="rect">
            <a:avLst/>
          </a:prstGeom>
        </p:spPr>
      </p:pic>
      <p:pic>
        <p:nvPicPr>
          <p:cNvPr id="6" name="Picture 5" descr="Image of Post It" title="Reminder Image">
            <a:extLst>
              <a:ext uri="{FF2B5EF4-FFF2-40B4-BE49-F238E27FC236}">
                <a16:creationId xmlns:a16="http://schemas.microsoft.com/office/drawing/2014/main" id="{909E1FBB-F66A-4C46-B464-33A02E734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986" y="4260506"/>
            <a:ext cx="1905000" cy="20193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7B1A015-86A1-3249-A6ED-24EA91401480}"/>
              </a:ext>
            </a:extLst>
          </p:cNvPr>
          <p:cNvSpPr txBox="1">
            <a:spLocks/>
          </p:cNvSpPr>
          <p:nvPr/>
        </p:nvSpPr>
        <p:spPr>
          <a:xfrm>
            <a:off x="749643" y="530825"/>
            <a:ext cx="8610600" cy="982578"/>
          </a:xfrm>
          <a:prstGeom prst="rect">
            <a:avLst/>
          </a:prstGeom>
          <a:effectLst>
            <a:glow rad="203200"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ln w="0"/>
                <a:gradFill>
                  <a:gsLst>
                    <a:gs pos="0">
                      <a:srgbClr val="4F8ABE"/>
                    </a:gs>
                    <a:gs pos="73000">
                      <a:srgbClr val="4F8ABE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0" endPos="36000" dir="5400000" sy="-9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The Basics</a:t>
            </a:r>
          </a:p>
        </p:txBody>
      </p:sp>
    </p:spTree>
    <p:extLst>
      <p:ext uri="{BB962C8B-B14F-4D97-AF65-F5344CB8AC3E}">
        <p14:creationId xmlns:p14="http://schemas.microsoft.com/office/powerpoint/2010/main" val="661441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title="Image of Wheelchair">
            <a:extLst>
              <a:ext uri="{FF2B5EF4-FFF2-40B4-BE49-F238E27FC236}">
                <a16:creationId xmlns:a16="http://schemas.microsoft.com/office/drawing/2014/main" id="{A23E1C13-B5D9-BD4F-AE80-EA53729C8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603288" flipH="1">
            <a:off x="5871486" y="1869373"/>
            <a:ext cx="6668593" cy="535571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22B71B7-4964-154E-8AC7-4B4F4F4BC4E1}"/>
              </a:ext>
            </a:extLst>
          </p:cNvPr>
          <p:cNvSpPr txBox="1">
            <a:spLocks/>
          </p:cNvSpPr>
          <p:nvPr/>
        </p:nvSpPr>
        <p:spPr>
          <a:xfrm>
            <a:off x="457201" y="1851325"/>
            <a:ext cx="8587945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Wheelchair users have different disabilities and varying abilities</a:t>
            </a:r>
          </a:p>
          <a:p>
            <a:pPr lvl="1"/>
            <a:r>
              <a:rPr lang="en-US" dirty="0"/>
              <a:t>Some may get out of their chairs and walk for short distances</a:t>
            </a:r>
          </a:p>
          <a:p>
            <a:r>
              <a:rPr lang="en-US" dirty="0"/>
              <a:t>Don’t lean over a person in a wheelchair</a:t>
            </a:r>
          </a:p>
          <a:p>
            <a:r>
              <a:rPr lang="en-US" dirty="0"/>
              <a:t>Don’t push or touch a person’s wheelchair</a:t>
            </a:r>
          </a:p>
          <a:p>
            <a:pPr lvl="1"/>
            <a:r>
              <a:rPr lang="en-US" dirty="0"/>
              <a:t>It’s part of their personal space</a:t>
            </a:r>
          </a:p>
          <a:p>
            <a:r>
              <a:rPr lang="en-US" dirty="0"/>
              <a:t>Keep work areas clear and accessible</a:t>
            </a:r>
          </a:p>
          <a:p>
            <a:r>
              <a:rPr lang="en-US" dirty="0"/>
              <a:t>Be aware of reach limits</a:t>
            </a:r>
          </a:p>
          <a:p>
            <a:pPr lvl="1"/>
            <a:r>
              <a:rPr lang="en-US" dirty="0"/>
              <a:t>Place items within grasp</a:t>
            </a:r>
          </a:p>
          <a:p>
            <a:pPr lvl="1"/>
            <a:r>
              <a:rPr lang="en-US" dirty="0"/>
              <a:t>Lower service counters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4DBB15E-5E34-C146-9E63-6A1E08396747}"/>
              </a:ext>
            </a:extLst>
          </p:cNvPr>
          <p:cNvSpPr txBox="1">
            <a:spLocks/>
          </p:cNvSpPr>
          <p:nvPr/>
        </p:nvSpPr>
        <p:spPr>
          <a:xfrm>
            <a:off x="457201" y="536617"/>
            <a:ext cx="8610600" cy="982578"/>
          </a:xfrm>
          <a:prstGeom prst="rect">
            <a:avLst/>
          </a:prstGeom>
          <a:effectLst>
            <a:glow rad="203200"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ln w="0"/>
                <a:gradFill>
                  <a:gsLst>
                    <a:gs pos="0">
                      <a:srgbClr val="4F8ABE"/>
                    </a:gs>
                    <a:gs pos="73000">
                      <a:srgbClr val="4F8ABE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0" endPos="36000" dir="5400000" sy="-9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Wheelchair Users</a:t>
            </a:r>
          </a:p>
        </p:txBody>
      </p:sp>
    </p:spTree>
    <p:extLst>
      <p:ext uri="{BB962C8B-B14F-4D97-AF65-F5344CB8AC3E}">
        <p14:creationId xmlns:p14="http://schemas.microsoft.com/office/powerpoint/2010/main" val="1869176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0854" y="1461134"/>
            <a:ext cx="7253415" cy="47158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When talking to a person in a wheelchair:</a:t>
            </a:r>
          </a:p>
          <a:p>
            <a:pPr lvl="1"/>
            <a:r>
              <a:rPr lang="en-US" sz="2800" dirty="0"/>
              <a:t>Whenever possible, grab a chair and sit at his/her level</a:t>
            </a:r>
          </a:p>
          <a:p>
            <a:pPr lvl="1"/>
            <a:r>
              <a:rPr lang="en-US" sz="2800" dirty="0"/>
              <a:t>If that’s not possible, stand at a slight distance so that eye contact is not difficult</a:t>
            </a:r>
          </a:p>
          <a:p>
            <a:pPr marL="0" indent="0">
              <a:buNone/>
            </a:pPr>
            <a:r>
              <a:rPr lang="en-US" sz="2800" dirty="0"/>
              <a:t>Some individuals have limited use of their hands, wrists or arms</a:t>
            </a:r>
          </a:p>
          <a:p>
            <a:pPr lvl="1"/>
            <a:r>
              <a:rPr lang="en-US" sz="2800" dirty="0"/>
              <a:t>Be prepared to assist (upon request) with reaching, grasping, lifting, opening doors, operating vending machines</a:t>
            </a:r>
          </a:p>
          <a:p>
            <a:pPr lvl="1"/>
            <a:r>
              <a:rPr lang="en-US" sz="2800" dirty="0"/>
              <a:t>If you don’t know – ask </a:t>
            </a:r>
          </a:p>
          <a:p>
            <a:pPr lvl="1"/>
            <a:r>
              <a:rPr lang="en-US" sz="2800" dirty="0"/>
              <a:t>Treat everyone the same</a:t>
            </a:r>
          </a:p>
        </p:txBody>
      </p:sp>
      <p:pic>
        <p:nvPicPr>
          <p:cNvPr id="4" name="Picture 3" title="Person using wheelchair image">
            <a:extLst>
              <a:ext uri="{FF2B5EF4-FFF2-40B4-BE49-F238E27FC236}">
                <a16:creationId xmlns:a16="http://schemas.microsoft.com/office/drawing/2014/main" id="{6230BEBD-5503-F04B-A782-D9176A4E5B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l="-20107" r="-20107"/>
          <a:stretch/>
        </p:blipFill>
        <p:spPr>
          <a:xfrm>
            <a:off x="-1944408" y="1461134"/>
            <a:ext cx="7692636" cy="539686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EFB8AEC-CDAE-E445-9E83-68A4B8B8AA1B}"/>
              </a:ext>
            </a:extLst>
          </p:cNvPr>
          <p:cNvSpPr txBox="1">
            <a:spLocks/>
          </p:cNvSpPr>
          <p:nvPr/>
        </p:nvSpPr>
        <p:spPr>
          <a:xfrm>
            <a:off x="457201" y="536617"/>
            <a:ext cx="10960442" cy="982578"/>
          </a:xfrm>
          <a:prstGeom prst="rect">
            <a:avLst/>
          </a:prstGeom>
          <a:effectLst>
            <a:glow rad="203200"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ln w="0"/>
                <a:gradFill>
                  <a:gsLst>
                    <a:gs pos="0">
                      <a:srgbClr val="4F8ABE"/>
                    </a:gs>
                    <a:gs pos="73000">
                      <a:srgbClr val="4F8ABE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0" endPos="36000" dir="5400000" sy="-9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Wheelchair Users (continued)</a:t>
            </a:r>
          </a:p>
        </p:txBody>
      </p:sp>
    </p:spTree>
    <p:extLst>
      <p:ext uri="{BB962C8B-B14F-4D97-AF65-F5344CB8AC3E}">
        <p14:creationId xmlns:p14="http://schemas.microsoft.com/office/powerpoint/2010/main" val="1510742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9579" y="1998619"/>
            <a:ext cx="76962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Be prepared to offer assistance </a:t>
            </a:r>
            <a:r>
              <a:rPr lang="en-US" i="1" u="sng" dirty="0"/>
              <a:t>when asked</a:t>
            </a:r>
          </a:p>
          <a:p>
            <a:r>
              <a:rPr lang="en-US" dirty="0"/>
              <a:t>Identify yourself before making contact or before speaking</a:t>
            </a:r>
          </a:p>
          <a:p>
            <a:r>
              <a:rPr lang="en-US" dirty="0"/>
              <a:t>Be prepared to describe the environment</a:t>
            </a:r>
          </a:p>
          <a:p>
            <a:r>
              <a:rPr lang="en-US" dirty="0"/>
              <a:t>Do not grab the person’s arm or hand</a:t>
            </a:r>
          </a:p>
          <a:p>
            <a:pPr lvl="1"/>
            <a:r>
              <a:rPr lang="en-US" sz="2400" dirty="0"/>
              <a:t>Offer your arm if he or she requests guidance</a:t>
            </a:r>
          </a:p>
          <a:p>
            <a:r>
              <a:rPr lang="en-US" dirty="0"/>
              <a:t>It’s OK to ask!</a:t>
            </a:r>
          </a:p>
          <a:p>
            <a:r>
              <a:rPr lang="en-US" dirty="0"/>
              <a:t>If the person has a guide dog, walk on the opposite side from the dog</a:t>
            </a:r>
          </a:p>
          <a:p>
            <a:r>
              <a:rPr lang="en-US" dirty="0"/>
              <a:t>As you are walking, describe hazards</a:t>
            </a:r>
          </a:p>
          <a:p>
            <a:endParaRPr lang="en-US" dirty="0"/>
          </a:p>
        </p:txBody>
      </p:sp>
      <p:pic>
        <p:nvPicPr>
          <p:cNvPr id="4" name="Picture 3" title="Person who is blind image">
            <a:extLst>
              <a:ext uri="{FF2B5EF4-FFF2-40B4-BE49-F238E27FC236}">
                <a16:creationId xmlns:a16="http://schemas.microsoft.com/office/drawing/2014/main" id="{F0639FBD-44B3-8342-800A-736E9FE49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7903" y="-24714"/>
            <a:ext cx="457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C519A3C-00EB-5C45-BBA4-62D6289A57B4}"/>
              </a:ext>
            </a:extLst>
          </p:cNvPr>
          <p:cNvSpPr txBox="1">
            <a:spLocks/>
          </p:cNvSpPr>
          <p:nvPr/>
        </p:nvSpPr>
        <p:spPr>
          <a:xfrm>
            <a:off x="3892379" y="536617"/>
            <a:ext cx="8610600" cy="982578"/>
          </a:xfrm>
          <a:prstGeom prst="rect">
            <a:avLst/>
          </a:prstGeom>
          <a:effectLst>
            <a:glow rad="203200"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ln w="0"/>
                <a:gradFill>
                  <a:gsLst>
                    <a:gs pos="0">
                      <a:srgbClr val="4F8ABE"/>
                    </a:gs>
                    <a:gs pos="73000">
                      <a:srgbClr val="4F8ABE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0" endPos="36000" dir="5400000" sy="-9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People who are Blind</a:t>
            </a:r>
          </a:p>
        </p:txBody>
      </p:sp>
    </p:spTree>
    <p:extLst>
      <p:ext uri="{BB962C8B-B14F-4D97-AF65-F5344CB8AC3E}">
        <p14:creationId xmlns:p14="http://schemas.microsoft.com/office/powerpoint/2010/main" val="2020774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9622" y="1615560"/>
            <a:ext cx="10923373" cy="4351338"/>
          </a:xfrm>
        </p:spPr>
        <p:txBody>
          <a:bodyPr>
            <a:normAutofit/>
          </a:bodyPr>
          <a:lstStyle/>
          <a:p>
            <a:r>
              <a:rPr lang="en-US" dirty="0"/>
              <a:t>Individuals who are Deaf often communicate using American Sign Language (ASL)</a:t>
            </a:r>
          </a:p>
          <a:p>
            <a:pPr lvl="1"/>
            <a:r>
              <a:rPr lang="en-US" dirty="0"/>
              <a:t>Entirely different language</a:t>
            </a:r>
          </a:p>
          <a:p>
            <a:r>
              <a:rPr lang="en-US" dirty="0"/>
              <a:t>Speech reading (lip reading) is often difficult for ASL speakers</a:t>
            </a:r>
          </a:p>
          <a:p>
            <a:r>
              <a:rPr lang="en-US" dirty="0"/>
              <a:t>The best way to communicate complex information is through a certified Sign Language Interpreter</a:t>
            </a:r>
          </a:p>
          <a:p>
            <a:pPr lvl="1"/>
            <a:r>
              <a:rPr lang="en-US" dirty="0"/>
              <a:t>Always look at the person, NOT the Interpreter!</a:t>
            </a:r>
          </a:p>
          <a:p>
            <a:r>
              <a:rPr lang="en-US" dirty="0"/>
              <a:t>For simple communication, writing back and forth can work</a:t>
            </a:r>
          </a:p>
          <a:p>
            <a:pPr lvl="1"/>
            <a:r>
              <a:rPr lang="en-US" dirty="0"/>
              <a:t>As always, ask what the person prefers!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073E5DA-BB36-D940-994A-4B2F9EA2E071}"/>
              </a:ext>
            </a:extLst>
          </p:cNvPr>
          <p:cNvSpPr txBox="1">
            <a:spLocks/>
          </p:cNvSpPr>
          <p:nvPr/>
        </p:nvSpPr>
        <p:spPr>
          <a:xfrm>
            <a:off x="679622" y="528166"/>
            <a:ext cx="8610600" cy="982578"/>
          </a:xfrm>
          <a:prstGeom prst="rect">
            <a:avLst/>
          </a:prstGeom>
          <a:effectLst>
            <a:glow rad="203200"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ln w="0"/>
                <a:gradFill>
                  <a:gsLst>
                    <a:gs pos="0">
                      <a:srgbClr val="4F8ABE"/>
                    </a:gs>
                    <a:gs pos="73000">
                      <a:srgbClr val="4F8ABE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0" endPos="36000" dir="5400000" sy="-9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People who are Deaf</a:t>
            </a:r>
          </a:p>
        </p:txBody>
      </p:sp>
      <p:pic>
        <p:nvPicPr>
          <p:cNvPr id="1026" name="Picture 2" descr="American Sign Language ASL.svg" title="American Sign Language ASL.svg">
            <a:extLst>
              <a:ext uri="{FF2B5EF4-FFF2-40B4-BE49-F238E27FC236}">
                <a16:creationId xmlns:a16="http://schemas.microsoft.com/office/drawing/2014/main" id="{6748F2CB-8FEA-BF48-9C1A-1B9B1C059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886" y="5153316"/>
            <a:ext cx="3510814" cy="158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855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997778" cy="4351338"/>
          </a:xfrm>
        </p:spPr>
        <p:txBody>
          <a:bodyPr>
            <a:normAutofit/>
          </a:bodyPr>
          <a:lstStyle/>
          <a:p>
            <a:r>
              <a:rPr lang="en-US" dirty="0"/>
              <a:t>English is </a:t>
            </a:r>
            <a:r>
              <a:rPr lang="en-US" i="1" dirty="0"/>
              <a:t>most often </a:t>
            </a:r>
            <a:r>
              <a:rPr lang="en-US" dirty="0"/>
              <a:t>the primary language</a:t>
            </a:r>
          </a:p>
          <a:p>
            <a:r>
              <a:rPr lang="en-US" dirty="0"/>
              <a:t>May have some hearing, but use other tools:</a:t>
            </a:r>
          </a:p>
          <a:p>
            <a:pPr lvl="1"/>
            <a:r>
              <a:rPr lang="en-US" dirty="0"/>
              <a:t>Amplification such as hearing aids, telephone amplification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Speech/lip reading</a:t>
            </a:r>
          </a:p>
          <a:p>
            <a:r>
              <a:rPr lang="en-US" dirty="0"/>
              <a:t>Most people who experience hearing loss as adults do not use ASL</a:t>
            </a:r>
          </a:p>
          <a:p>
            <a:r>
              <a:rPr lang="en-US" dirty="0"/>
              <a:t>Always face the person and speak clearly</a:t>
            </a:r>
          </a:p>
          <a:p>
            <a:pPr lvl="1"/>
            <a:r>
              <a:rPr lang="en-US" dirty="0"/>
              <a:t>Do not shout</a:t>
            </a:r>
          </a:p>
          <a:p>
            <a:pPr lvl="1"/>
            <a:r>
              <a:rPr lang="en-US" dirty="0"/>
              <a:t>Do not cover your mouth (to help with speech reading)</a:t>
            </a:r>
          </a:p>
        </p:txBody>
      </p:sp>
      <p:pic>
        <p:nvPicPr>
          <p:cNvPr id="9" name="Picture 8" title="Person icon with book">
            <a:extLst>
              <a:ext uri="{FF2B5EF4-FFF2-40B4-BE49-F238E27FC236}">
                <a16:creationId xmlns:a16="http://schemas.microsoft.com/office/drawing/2014/main" id="{CACF36B9-7614-5445-B696-3614DDC17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5978" y="4228198"/>
            <a:ext cx="1627725" cy="1627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DEC4F8-BDA2-794D-811F-C617858E3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1496" y="2099597"/>
            <a:ext cx="1632207" cy="1632207"/>
          </a:xfrm>
          <a:prstGeom prst="rect">
            <a:avLst/>
          </a:prstGeom>
        </p:spPr>
      </p:pic>
      <p:pic>
        <p:nvPicPr>
          <p:cNvPr id="16" name="Picture 15" title="Person Icon with book over face area">
            <a:extLst>
              <a:ext uri="{FF2B5EF4-FFF2-40B4-BE49-F238E27FC236}">
                <a16:creationId xmlns:a16="http://schemas.microsoft.com/office/drawing/2014/main" id="{3B54F30E-96E8-FE49-A438-EDE9798D6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7341" y="1734687"/>
            <a:ext cx="1905000" cy="18923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1C803D73-1300-1A44-B621-BD7B46ABCA10}"/>
              </a:ext>
            </a:extLst>
          </p:cNvPr>
          <p:cNvSpPr txBox="1">
            <a:spLocks/>
          </p:cNvSpPr>
          <p:nvPr/>
        </p:nvSpPr>
        <p:spPr>
          <a:xfrm>
            <a:off x="642550" y="478137"/>
            <a:ext cx="10725665" cy="982578"/>
          </a:xfrm>
          <a:prstGeom prst="rect">
            <a:avLst/>
          </a:prstGeom>
          <a:effectLst>
            <a:glow rad="203200">
              <a:schemeClr val="accent1">
                <a:alpha val="40000"/>
              </a:schemeClr>
            </a:glow>
            <a:reflection endPos="0" dist="50800" dir="5400000" sy="-100000" algn="bl" rotWithShape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ln w="0"/>
                <a:gradFill>
                  <a:gsLst>
                    <a:gs pos="0">
                      <a:srgbClr val="4F8ABE"/>
                    </a:gs>
                    <a:gs pos="73000">
                      <a:srgbClr val="4F8ABE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0" endPos="36000" dir="5400000" sy="-90000" algn="bl" rotWithShape="0"/>
                </a:effectLst>
                <a:latin typeface="Franklin Gothic Medium" charset="0"/>
                <a:ea typeface="Franklin Gothic Medium" charset="0"/>
                <a:cs typeface="Franklin Gothic Medium" charset="0"/>
              </a:rPr>
              <a:t>People who are Hard of Hearing</a:t>
            </a:r>
          </a:p>
        </p:txBody>
      </p:sp>
    </p:spTree>
    <p:extLst>
      <p:ext uri="{BB962C8B-B14F-4D97-AF65-F5344CB8AC3E}">
        <p14:creationId xmlns:p14="http://schemas.microsoft.com/office/powerpoint/2010/main" val="908318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webextensions/webextension1.xml><?xml version="1.0" encoding="utf-8"?>
<we:webextension xmlns:we="http://schemas.microsoft.com/office/webextensions/webextension/2010/11" id="{178F47DE-2969-404B-AA22-FDEF8093A5FB}">
  <we:reference id="wa104221182" version="3.3.0.0" store="en-US" storeType="OMEX"/>
  <we:alternateReferences>
    <we:reference id="wa104221182" version="3.3.0.0" store="wa104221182" storeType="OMEX"/>
  </we:alternateReferences>
  <we:properties>
    <we:property name="autoplay" value="0"/>
    <we:property name="endtime" value="0"/>
    <we:property name="slideId" value="274"/>
    <we:property name="starttime" value="0"/>
    <we:property name="vid" value="&quot;https://youtu.be/Gv1aDEFlXq8&quot;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FBBA4A992F454D886A34B37161644A" ma:contentTypeVersion="9" ma:contentTypeDescription="Create a new document." ma:contentTypeScope="" ma:versionID="d60595a3ec6cb94a9fcc2bc7c9a1bc81">
  <xsd:schema xmlns:xsd="http://www.w3.org/2001/XMLSchema" xmlns:xs="http://www.w3.org/2001/XMLSchema" xmlns:p="http://schemas.microsoft.com/office/2006/metadata/properties" xmlns:ns2="08c21772-c22a-478d-8fa1-e38c46229dd9" targetNamespace="http://schemas.microsoft.com/office/2006/metadata/properties" ma:root="true" ma:fieldsID="db9328023a3b6faee5979219445a851a" ns2:_="">
    <xsd:import namespace="08c21772-c22a-478d-8fa1-e38c46229dd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c21772-c22a-478d-8fa1-e38c46229d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90197F7-D90F-4514-A115-43CEC20037FB}"/>
</file>

<file path=customXml/itemProps2.xml><?xml version="1.0" encoding="utf-8"?>
<ds:datastoreItem xmlns:ds="http://schemas.openxmlformats.org/officeDocument/2006/customXml" ds:itemID="{F939A183-4328-43CD-A883-E3B8136ADBBE}"/>
</file>

<file path=customXml/itemProps3.xml><?xml version="1.0" encoding="utf-8"?>
<ds:datastoreItem xmlns:ds="http://schemas.openxmlformats.org/officeDocument/2006/customXml" ds:itemID="{AB0CD87F-D34E-4B13-9F65-7212FD3A1F12}"/>
</file>

<file path=docProps/app.xml><?xml version="1.0" encoding="utf-8"?>
<Properties xmlns="http://schemas.openxmlformats.org/officeDocument/2006/extended-properties" xmlns:vt="http://schemas.openxmlformats.org/officeDocument/2006/docPropsVTypes">
  <TotalTime>1149</TotalTime>
  <Words>1394</Words>
  <Application>Microsoft Macintosh PowerPoint</Application>
  <PresentationFormat>Widescreen</PresentationFormat>
  <Paragraphs>172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ＭＳ Ｐゴシック</vt:lpstr>
      <vt:lpstr>Arial</vt:lpstr>
      <vt:lpstr>Brush Script</vt:lpstr>
      <vt:lpstr>Calibri</vt:lpstr>
      <vt:lpstr>Calibri Light</vt:lpstr>
      <vt:lpstr>Chalkduster</vt:lpstr>
      <vt:lpstr>Franklin Gothic Medium</vt:lpstr>
      <vt:lpstr>Marker Felt Thin</vt:lpstr>
      <vt:lpstr>Office Theme</vt:lpstr>
      <vt:lpstr>PowerPoint Presentation</vt:lpstr>
      <vt:lpstr> Review of Disability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People with Speech Disabilities </vt:lpstr>
      <vt:lpstr> Hidden Disabilities</vt:lpstr>
      <vt:lpstr>PowerPoint Presentation</vt:lpstr>
      <vt:lpstr> Epilepsy and Seizure Disorders</vt:lpstr>
      <vt:lpstr>People with Multiple Chemical Sensitivity and Respiratory Disabilities</vt:lpstr>
      <vt:lpstr>People with HIV &amp; AIDS</vt:lpstr>
      <vt:lpstr>People with Developmental Disabilities</vt:lpstr>
      <vt:lpstr>People with Learning Disabilities</vt:lpstr>
      <vt:lpstr>People with Traumatic Brain Injury (TBI)</vt:lpstr>
      <vt:lpstr>People Who use Service Animals</vt:lpstr>
      <vt:lpstr>PowerPoint Presentation</vt:lpstr>
      <vt:lpstr>Questions?</vt:lpstr>
      <vt:lpstr>Resources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Disability Etiquette</dc:title>
  <dc:creator>Zach Arter</dc:creator>
  <cp:lastModifiedBy>Drudik, Janet</cp:lastModifiedBy>
  <cp:revision>28</cp:revision>
  <dcterms:created xsi:type="dcterms:W3CDTF">2019-10-02T18:48:19Z</dcterms:created>
  <dcterms:modified xsi:type="dcterms:W3CDTF">2020-01-09T23:16:44Z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0x01010080FBBA4A992F454D886A34B37161644A</vt:lpwstr>
  </property>
</Properties>
</file>